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8" r:id="rId4"/>
    <p:sldId id="261" r:id="rId5"/>
    <p:sldId id="260" r:id="rId6"/>
    <p:sldId id="262" r:id="rId7"/>
    <p:sldId id="263" r:id="rId8"/>
    <p:sldId id="257" r:id="rId9"/>
    <p:sldId id="264" r:id="rId10"/>
    <p:sldId id="265" r:id="rId11"/>
    <p:sldId id="266" r:id="rId12"/>
    <p:sldId id="267" r:id="rId13"/>
    <p:sldId id="276" r:id="rId14"/>
    <p:sldId id="268" r:id="rId15"/>
    <p:sldId id="269" r:id="rId16"/>
    <p:sldId id="270" r:id="rId17"/>
    <p:sldId id="271" r:id="rId18"/>
    <p:sldId id="273" r:id="rId19"/>
    <p:sldId id="274" r:id="rId20"/>
    <p:sldId id="272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9" r:id="rId31"/>
    <p:sldId id="290" r:id="rId32"/>
    <p:sldId id="291" r:id="rId33"/>
    <p:sldId id="285" r:id="rId34"/>
    <p:sldId id="286" r:id="rId35"/>
    <p:sldId id="293" r:id="rId36"/>
    <p:sldId id="294" r:id="rId37"/>
    <p:sldId id="287" r:id="rId38"/>
    <p:sldId id="296" r:id="rId39"/>
    <p:sldId id="295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288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72" d="100"/>
          <a:sy n="72" d="100"/>
        </p:scale>
        <p:origin x="12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3543-BFA5-465A-8A0D-DFFE1CA217F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6702-13AC-45D1-983E-3508F31CF02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40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3543-BFA5-465A-8A0D-DFFE1CA217F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6702-13AC-45D1-983E-3508F31CF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91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3543-BFA5-465A-8A0D-DFFE1CA217F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6702-13AC-45D1-983E-3508F31CF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3543-BFA5-465A-8A0D-DFFE1CA217F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6702-13AC-45D1-983E-3508F31CF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12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3543-BFA5-465A-8A0D-DFFE1CA217F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6702-13AC-45D1-983E-3508F31CF02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90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3543-BFA5-465A-8A0D-DFFE1CA217F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6702-13AC-45D1-983E-3508F31CF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7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3543-BFA5-465A-8A0D-DFFE1CA217F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6702-13AC-45D1-983E-3508F31CF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87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3543-BFA5-465A-8A0D-DFFE1CA217F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6702-13AC-45D1-983E-3508F31CF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6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3543-BFA5-465A-8A0D-DFFE1CA217F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6702-13AC-45D1-983E-3508F31CF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98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C0043543-BFA5-465A-8A0D-DFFE1CA217F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0A76702-13AC-45D1-983E-3508F31CF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5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3543-BFA5-465A-8A0D-DFFE1CA217F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6702-13AC-45D1-983E-3508F31CF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0043543-BFA5-465A-8A0D-DFFE1CA217F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0A76702-13AC-45D1-983E-3508F31CF02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317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avapuppy.com/javascript/querystring/submitme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ollev.com/stacyread177" TargetMode="External"/><Relationship Id="rId2" Type="http://schemas.openxmlformats.org/officeDocument/2006/relationships/hyperlink" Target="https://www.w3schools.com/tags/ref_httpmethods.asp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avapuppy.com/javascript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_LPdttKXPc?feature=oembed" TargetMode="External"/><Relationship Id="rId4" Type="http://schemas.openxmlformats.org/officeDocument/2006/relationships/hyperlink" Target="https://youtu.be/7_LPdttKXPc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omcat.apache.or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acle.com/technetwork/articles/java/servlets-jsp-140445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FirstServlet/hello" TargetMode="External"/><Relationship Id="rId2" Type="http://schemas.openxmlformats.org/officeDocument/2006/relationships/hyperlink" Target="http://localhost/FirstServlet/form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orm_input_types.asp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javapuppy.com/javascript/querystring/submitme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1D97-6B04-40BC-8E22-2937579DBB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Web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CF007B-C202-4531-8D1D-D54A83F26F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Unit 2</a:t>
            </a:r>
          </a:p>
        </p:txBody>
      </p:sp>
    </p:spTree>
    <p:extLst>
      <p:ext uri="{BB962C8B-B14F-4D97-AF65-F5344CB8AC3E}">
        <p14:creationId xmlns:p14="http://schemas.microsoft.com/office/powerpoint/2010/main" val="528633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4B2A-D63B-49D5-BDC4-9AD0B9B6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Requests, Many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70841-9750-476C-BA33-B4ED8F201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The web page we see in the browser isn't a single file</a:t>
            </a:r>
          </a:p>
          <a:p>
            <a:r>
              <a:rPr lang="en-US" sz="2800"/>
              <a:t>Not like a Word document or PDF</a:t>
            </a:r>
          </a:p>
          <a:p>
            <a:endParaRPr lang="en-US" sz="2800"/>
          </a:p>
        </p:txBody>
      </p:sp>
      <p:pic>
        <p:nvPicPr>
          <p:cNvPr id="5122" name="Picture 2" descr="Image result for word document images">
            <a:extLst>
              <a:ext uri="{FF2B5EF4-FFF2-40B4-BE49-F238E27FC236}">
                <a16:creationId xmlns:a16="http://schemas.microsoft.com/office/drawing/2014/main" id="{F88672AC-5E5E-4018-B2C8-1E252951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7" y="353183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000175-29E9-46B5-A502-5330F2DBF40E}"/>
              </a:ext>
            </a:extLst>
          </p:cNvPr>
          <p:cNvSpPr txBox="1"/>
          <p:nvPr/>
        </p:nvSpPr>
        <p:spPr>
          <a:xfrm>
            <a:off x="1872360" y="5206328"/>
            <a:ext cx="2752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One file</a:t>
            </a:r>
          </a:p>
          <a:p>
            <a:r>
              <a:rPr lang="en-US"/>
              <a:t>Images embedded</a:t>
            </a:r>
          </a:p>
          <a:p>
            <a:r>
              <a:rPr lang="en-US"/>
              <a:t>Fonts and styles embedded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13DD1-C537-428A-A101-415878AC5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372" y="3473177"/>
            <a:ext cx="2574529" cy="1658855"/>
          </a:xfrm>
          <a:prstGeom prst="rect">
            <a:avLst/>
          </a:prstGeom>
        </p:spPr>
      </p:pic>
      <p:pic>
        <p:nvPicPr>
          <p:cNvPr id="5124" name="Picture 4" descr="Image result for word">
            <a:extLst>
              <a:ext uri="{FF2B5EF4-FFF2-40B4-BE49-F238E27FC236}">
                <a16:creationId xmlns:a16="http://schemas.microsoft.com/office/drawing/2014/main" id="{B24275D6-5649-4087-AADB-88515E2BA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63" y="5276496"/>
            <a:ext cx="782993" cy="78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web">
            <a:extLst>
              <a:ext uri="{FF2B5EF4-FFF2-40B4-BE49-F238E27FC236}">
                <a16:creationId xmlns:a16="http://schemas.microsoft.com/office/drawing/2014/main" id="{88484F44-15AA-4C87-8D8B-2E139A814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831" y="5369509"/>
            <a:ext cx="754164" cy="68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105F64-63C2-4AB4-AF1E-EECEDF12F697}"/>
              </a:ext>
            </a:extLst>
          </p:cNvPr>
          <p:cNvSpPr txBox="1"/>
          <p:nvPr/>
        </p:nvSpPr>
        <p:spPr>
          <a:xfrm>
            <a:off x="6051712" y="5276496"/>
            <a:ext cx="2340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Many files</a:t>
            </a:r>
          </a:p>
          <a:p>
            <a:r>
              <a:rPr lang="en-US"/>
              <a:t>Each resource is down-</a:t>
            </a:r>
            <a:br>
              <a:rPr lang="en-US"/>
            </a:br>
            <a:r>
              <a:rPr lang="en-US"/>
              <a:t>loaded independently</a:t>
            </a:r>
          </a:p>
        </p:txBody>
      </p:sp>
    </p:spTree>
    <p:extLst>
      <p:ext uri="{BB962C8B-B14F-4D97-AF65-F5344CB8AC3E}">
        <p14:creationId xmlns:p14="http://schemas.microsoft.com/office/powerpoint/2010/main" val="177684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8526-EDF2-48DA-87DD-A89F229F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Try It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4FF8F-B3EB-4322-BACE-9A38B28CE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In Chrome, open any web page</a:t>
            </a:r>
          </a:p>
          <a:p>
            <a:r>
              <a:rPr lang="en-US" sz="2800"/>
              <a:t>F12 or </a:t>
            </a:r>
          </a:p>
          <a:p>
            <a:r>
              <a:rPr lang="en-US" sz="2800"/>
              <a:t>      More tools &gt; Developer tools</a:t>
            </a:r>
          </a:p>
          <a:p>
            <a:r>
              <a:rPr lang="en-US" sz="2800"/>
              <a:t>Click on the Network tab</a:t>
            </a:r>
          </a:p>
          <a:p>
            <a:r>
              <a:rPr lang="en-US" sz="2800"/>
              <a:t>Refresh the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D33D5-633F-4C9A-AB4D-529B00047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65" y="2973192"/>
            <a:ext cx="409115" cy="42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6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1A63-6328-4D70-8BFA-DA06057F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Dozens of Requests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920ABB-FD2E-49D3-A6C4-247D43AD13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Check the number of requests on the bottom</a:t>
            </a:r>
          </a:p>
          <a:p>
            <a:r>
              <a:rPr lang="en-US" sz="2800"/>
              <a:t>How much data was transferred?</a:t>
            </a:r>
          </a:p>
          <a:p>
            <a:r>
              <a:rPr lang="en-US" sz="2800"/>
              <a:t>How long did the entire process take?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7EC9F1-5C26-4275-9CEF-34F8CA0D6E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74460" y="1846263"/>
            <a:ext cx="368127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98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8070F-EF8E-48AE-811E-E7ACF8AA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Did It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AE46D-7C75-4689-A781-5F878CBE6E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We link to resources in the HTML we write</a:t>
            </a:r>
          </a:p>
          <a:p>
            <a:r>
              <a:rPr lang="en-US"/>
              <a:t>The browser sees</a:t>
            </a:r>
            <a:br>
              <a:rPr lang="en-US"/>
            </a:b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href="style.css"</a:t>
            </a:r>
            <a:endParaRPr lang="en-US"/>
          </a:p>
          <a:p>
            <a:r>
              <a:rPr lang="en-US"/>
              <a:t>It sends a second request to the server for that file</a:t>
            </a:r>
          </a:p>
          <a:p>
            <a:r>
              <a:rPr lang="en-US"/>
              <a:t>The browser sees</a:t>
            </a:r>
            <a:br>
              <a:rPr lang="en-US"/>
            </a:b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href="img/logo.jpg"</a:t>
            </a:r>
          </a:p>
          <a:p>
            <a:r>
              <a:rPr lang="en-US"/>
              <a:t>It sends a third request to the server for that file</a:t>
            </a:r>
          </a:p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B971AD-D87A-453C-859B-5E6644C70A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4710" y="2954269"/>
            <a:ext cx="3702050" cy="2840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allout: Down Arrow 5">
            <a:extLst>
              <a:ext uri="{FF2B5EF4-FFF2-40B4-BE49-F238E27FC236}">
                <a16:creationId xmlns:a16="http://schemas.microsoft.com/office/drawing/2014/main" id="{F68977B4-DCA0-4E8D-BA31-B718FEF30B44}"/>
              </a:ext>
            </a:extLst>
          </p:cNvPr>
          <p:cNvSpPr/>
          <p:nvPr/>
        </p:nvSpPr>
        <p:spPr>
          <a:xfrm>
            <a:off x="5685741" y="2036300"/>
            <a:ext cx="1659988" cy="69869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2105252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1B563-4D84-4F19-9D46-658BEF48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Browser Requests, Server Responds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4142A-ABFF-432D-AA3D-100998DFED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Click on one of the image requests (PNG or JPG)</a:t>
            </a:r>
          </a:p>
          <a:p>
            <a:r>
              <a:rPr lang="en-US" sz="2800"/>
              <a:t>Choose the Headers tab</a:t>
            </a:r>
          </a:p>
          <a:p>
            <a:r>
              <a:rPr lang="en-US" sz="2800"/>
              <a:t>Inspect the request and response information</a:t>
            </a:r>
          </a:p>
          <a:p>
            <a:r>
              <a:rPr lang="en-US" sz="2800"/>
              <a:t>See the Request Method?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98A287-879B-4F96-8F8A-F5544DDFB3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32622" y="1846263"/>
            <a:ext cx="296495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88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ED1B33E-C85F-411E-9B59-E70FB593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GET Method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D65843-5575-4B90-93C8-6FE15A31F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GET is the simplest</a:t>
            </a:r>
          </a:p>
          <a:p>
            <a:r>
              <a:rPr lang="en-US" sz="2800" dirty="0"/>
              <a:t>A request to get a resource and send it back</a:t>
            </a:r>
          </a:p>
          <a:p>
            <a:r>
              <a:rPr lang="en-US" sz="2800" dirty="0"/>
              <a:t>Data (perhaps from a form) is appended to the URL</a:t>
            </a:r>
          </a:p>
          <a:p>
            <a:r>
              <a:rPr lang="en-US" sz="2800" dirty="0"/>
              <a:t>Insecure</a:t>
            </a:r>
          </a:p>
          <a:p>
            <a:r>
              <a:rPr lang="en-US" sz="2800" dirty="0"/>
              <a:t>Size limitations</a:t>
            </a:r>
          </a:p>
          <a:p>
            <a:r>
              <a:rPr lang="en-US" sz="2800" dirty="0">
                <a:hlinkClick r:id="rId2"/>
              </a:rPr>
              <a:t>https://javapuppy.com/javascript/querystring/submitme.html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5707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E01DE-D8B4-4691-A869-3ACF201D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POST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CEE2A-B220-4609-8AC7-0B18BF2DD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The client wants the server to create or update something</a:t>
            </a:r>
          </a:p>
          <a:p>
            <a:r>
              <a:rPr lang="en-US" sz="2800"/>
              <a:t>Information becomes part of the message body</a:t>
            </a:r>
          </a:p>
          <a:p>
            <a:r>
              <a:rPr lang="en-US" sz="2800"/>
              <a:t>Secure (-able)</a:t>
            </a:r>
          </a:p>
          <a:p>
            <a:r>
              <a:rPr lang="en-US" sz="2800"/>
              <a:t>No size limitations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94071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68A24-3025-4725-9A52-12950661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 Common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062F3-20A8-494E-82F5-53290C9E8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HEAD, TRACE, PUT, DELETE, OPTIONS, CONNECT</a:t>
            </a:r>
          </a:p>
          <a:p>
            <a:r>
              <a:rPr lang="en-US" sz="2800">
                <a:hlinkClick r:id="rId2"/>
              </a:rPr>
              <a:t>https://www.w3schools.com/tags/ref_httpmethods.asp</a:t>
            </a:r>
            <a:endParaRPr lang="en-US" sz="2800"/>
          </a:p>
          <a:p>
            <a:endParaRPr lang="en-US" sz="2800"/>
          </a:p>
          <a:p>
            <a:r>
              <a:rPr lang="en-US" sz="2800">
                <a:hlinkClick r:id="rId3"/>
              </a:rPr>
              <a:t>https://pollev.com/stacyread177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12435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C669A-8FA6-43BB-9117-71D4BABA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D4521-F652-4315-B9C5-93906DC11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What if one physical computer was running both mail server software and web server software?</a:t>
            </a:r>
          </a:p>
          <a:p>
            <a:r>
              <a:rPr lang="en-US" sz="2800"/>
              <a:t>How would the computer direct requests to the right software?</a:t>
            </a:r>
          </a:p>
          <a:p>
            <a:r>
              <a:rPr lang="en-US" sz="2800"/>
              <a:t>The request includes a port number</a:t>
            </a:r>
          </a:p>
          <a:p>
            <a:r>
              <a:rPr lang="en-US" sz="2800"/>
              <a:t>Most web servers use port 80 (HTTP) and 443 (HTTPS)</a:t>
            </a:r>
          </a:p>
        </p:txBody>
      </p:sp>
    </p:spTree>
    <p:extLst>
      <p:ext uri="{BB962C8B-B14F-4D97-AF65-F5344CB8AC3E}">
        <p14:creationId xmlns:p14="http://schemas.microsoft.com/office/powerpoint/2010/main" val="556738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7176-A4E8-4C61-91DA-F39558CD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0E358-4900-4CA7-AA34-210A7C467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687995" cy="4023360"/>
          </a:xfrm>
        </p:spPr>
        <p:txBody>
          <a:bodyPr/>
          <a:lstStyle/>
          <a:p>
            <a:r>
              <a:rPr lang="en-US" sz="2800"/>
              <a:t>Uniform resource locator</a:t>
            </a:r>
          </a:p>
          <a:p>
            <a:r>
              <a:rPr lang="en-US" sz="2800"/>
              <a:t>The complete address of any resource on the internet</a:t>
            </a:r>
          </a:p>
          <a:p>
            <a:endParaRPr lang="en-US"/>
          </a:p>
          <a:p>
            <a:endParaRPr lang="en-US"/>
          </a:p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http://www.javapuppy.com:80/javascript/index.html</a:t>
            </a: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476CFAF-3C43-47D0-A274-F9655EEB0438}"/>
              </a:ext>
            </a:extLst>
          </p:cNvPr>
          <p:cNvSpPr/>
          <p:nvPr/>
        </p:nvSpPr>
        <p:spPr>
          <a:xfrm rot="5400000">
            <a:off x="1191064" y="4501662"/>
            <a:ext cx="154745" cy="5673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F51B5-31F9-4135-8AB9-70381081CDE0}"/>
              </a:ext>
            </a:extLst>
          </p:cNvPr>
          <p:cNvSpPr txBox="1"/>
          <p:nvPr/>
        </p:nvSpPr>
        <p:spPr>
          <a:xfrm>
            <a:off x="822959" y="4862733"/>
            <a:ext cx="971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protocol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77CAC4C-B0E4-4010-A447-0154898D7A5E}"/>
              </a:ext>
            </a:extLst>
          </p:cNvPr>
          <p:cNvSpPr/>
          <p:nvPr/>
        </p:nvSpPr>
        <p:spPr>
          <a:xfrm rot="16200000" flipV="1">
            <a:off x="3229409" y="2943365"/>
            <a:ext cx="204578" cy="24806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C250A-2A33-4910-AD77-C89378DC64AA}"/>
              </a:ext>
            </a:extLst>
          </p:cNvPr>
          <p:cNvSpPr txBox="1"/>
          <p:nvPr/>
        </p:nvSpPr>
        <p:spPr>
          <a:xfrm>
            <a:off x="2644725" y="3758419"/>
            <a:ext cx="154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server address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26B187A2-7B7C-4B9E-AE71-EB7C82B5DD4D}"/>
              </a:ext>
            </a:extLst>
          </p:cNvPr>
          <p:cNvSpPr/>
          <p:nvPr/>
        </p:nvSpPr>
        <p:spPr>
          <a:xfrm rot="5400000">
            <a:off x="4883834" y="4682199"/>
            <a:ext cx="117229" cy="24384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76C250-F446-49D1-B0B9-639829FDF9F5}"/>
              </a:ext>
            </a:extLst>
          </p:cNvPr>
          <p:cNvSpPr txBox="1"/>
          <p:nvPr/>
        </p:nvSpPr>
        <p:spPr>
          <a:xfrm>
            <a:off x="4666956" y="4862733"/>
            <a:ext cx="580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port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40B21ED-86C5-4B88-ACF2-1152924102FE}"/>
              </a:ext>
            </a:extLst>
          </p:cNvPr>
          <p:cNvSpPr/>
          <p:nvPr/>
        </p:nvSpPr>
        <p:spPr>
          <a:xfrm rot="16200000" flipV="1">
            <a:off x="5890846" y="3330524"/>
            <a:ext cx="257906" cy="1652953"/>
          </a:xfrm>
          <a:prstGeom prst="rightBrace">
            <a:avLst>
              <a:gd name="adj1" fmla="val 8333"/>
              <a:gd name="adj2" fmla="val 505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87898-1A7B-4D2A-A423-65B3ABC96183}"/>
              </a:ext>
            </a:extLst>
          </p:cNvPr>
          <p:cNvSpPr txBox="1"/>
          <p:nvPr/>
        </p:nvSpPr>
        <p:spPr>
          <a:xfrm>
            <a:off x="5738524" y="3712045"/>
            <a:ext cx="61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path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59F243AE-8C37-48FB-9AF5-15979B05E065}"/>
              </a:ext>
            </a:extLst>
          </p:cNvPr>
          <p:cNvSpPr/>
          <p:nvPr/>
        </p:nvSpPr>
        <p:spPr>
          <a:xfrm rot="5400000">
            <a:off x="7617653" y="4044463"/>
            <a:ext cx="154747" cy="1481797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C3E1A2-6142-459D-B3FF-AAB2BDE7D3B4}"/>
              </a:ext>
            </a:extLst>
          </p:cNvPr>
          <p:cNvSpPr txBox="1"/>
          <p:nvPr/>
        </p:nvSpPr>
        <p:spPr>
          <a:xfrm>
            <a:off x="7235736" y="4862733"/>
            <a:ext cx="103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resource</a:t>
            </a:r>
          </a:p>
        </p:txBody>
      </p:sp>
    </p:spTree>
    <p:extLst>
      <p:ext uri="{BB962C8B-B14F-4D97-AF65-F5344CB8AC3E}">
        <p14:creationId xmlns:p14="http://schemas.microsoft.com/office/powerpoint/2010/main" val="90604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AE576-89C4-4AF8-81A5-11D41F62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the Internet Work?</a:t>
            </a:r>
          </a:p>
        </p:txBody>
      </p:sp>
      <p:pic>
        <p:nvPicPr>
          <p:cNvPr id="4" name="Online Media 3" title="How the Internet Works in 5 Minutes">
            <a:hlinkClick r:id="" action="ppaction://media"/>
            <a:extLst>
              <a:ext uri="{FF2B5EF4-FFF2-40B4-BE49-F238E27FC236}">
                <a16:creationId xmlns:a16="http://schemas.microsoft.com/office/drawing/2014/main" id="{C2EE8930-2632-4B61-BF48-F8F5459DE3A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9763" y="1846263"/>
            <a:ext cx="5367337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363D28-ABEC-4E88-803F-1F99EDBDC36C}"/>
              </a:ext>
            </a:extLst>
          </p:cNvPr>
          <p:cNvSpPr txBox="1"/>
          <p:nvPr/>
        </p:nvSpPr>
        <p:spPr>
          <a:xfrm>
            <a:off x="3090648" y="5931876"/>
            <a:ext cx="300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4"/>
              </a:rPr>
              <a:t>https://youtu.be/7_LPdttKXPc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0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C86A5-DC0C-467E-8C18-B7BA637E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2DB2D-6CB0-492F-B8C7-42355CEC7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You can omit the port if it's the default</a:t>
            </a:r>
          </a:p>
          <a:p>
            <a:r>
              <a:rPr lang="en-US" sz="2800"/>
              <a:t>Tomcat uses port 8080 for HTTP so it must be included</a:t>
            </a:r>
          </a:p>
          <a:p>
            <a:endParaRPr lang="en-US"/>
          </a:p>
          <a:p>
            <a:r>
              <a:rPr lang="en-US" b="1" u="sng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http://localhost:8080/worldbible/index.html</a:t>
            </a:r>
          </a:p>
        </p:txBody>
      </p:sp>
    </p:spTree>
    <p:extLst>
      <p:ext uri="{BB962C8B-B14F-4D97-AF65-F5344CB8AC3E}">
        <p14:creationId xmlns:p14="http://schemas.microsoft.com/office/powerpoint/2010/main" val="925807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2708-D9DB-4771-9610-10203993F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Tomcat?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E0936-F5F6-4EBD-A20F-C861FE9D9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It's a </a:t>
            </a:r>
            <a:r>
              <a:rPr lang="en-US" sz="2800" i="1"/>
              <a:t>web server</a:t>
            </a:r>
          </a:p>
          <a:p>
            <a:r>
              <a:rPr lang="en-US" sz="2800"/>
              <a:t>It can process requests for static files</a:t>
            </a:r>
          </a:p>
          <a:p>
            <a:pPr lvl="1"/>
            <a:r>
              <a:rPr lang="en-US" sz="2400"/>
              <a:t>HTML, CSS, and JavaScript files</a:t>
            </a:r>
          </a:p>
          <a:p>
            <a:pPr lvl="1"/>
            <a:r>
              <a:rPr lang="en-US" sz="2400"/>
              <a:t>Images and videos</a:t>
            </a:r>
          </a:p>
          <a:p>
            <a:pPr lvl="1"/>
            <a:endParaRPr lang="en-US" sz="2400"/>
          </a:p>
          <a:p>
            <a:r>
              <a:rPr lang="en-US" sz="2800"/>
              <a:t>It's open source</a:t>
            </a:r>
          </a:p>
          <a:p>
            <a:pPr lvl="1"/>
            <a:r>
              <a:rPr lang="en-US" sz="2400"/>
              <a:t>Maintained by Apache</a:t>
            </a:r>
          </a:p>
          <a:p>
            <a:pPr lvl="1"/>
            <a:r>
              <a:rPr lang="en-US" sz="2400">
                <a:hlinkClick r:id="rId2"/>
              </a:rPr>
              <a:t>https://tomcat.apache.org/</a:t>
            </a:r>
            <a:endParaRPr lang="en-US" sz="2400"/>
          </a:p>
        </p:txBody>
      </p:sp>
      <p:pic>
        <p:nvPicPr>
          <p:cNvPr id="1026" name="Picture 2" descr="Tomcat Home">
            <a:extLst>
              <a:ext uri="{FF2B5EF4-FFF2-40B4-BE49-F238E27FC236}">
                <a16:creationId xmlns:a16="http://schemas.microsoft.com/office/drawing/2014/main" id="{88B66757-A485-4F64-9EED-DAD2B9E32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679" y="3831022"/>
            <a:ext cx="2191493" cy="156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392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32C9-A191-4EFA-A4E4-C84EB0F2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Tomcat?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2AE3E-16F4-4A8A-B771-D2CF718DD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It's a </a:t>
            </a:r>
            <a:r>
              <a:rPr lang="en-US" sz="2800" i="1"/>
              <a:t>servlet container</a:t>
            </a:r>
          </a:p>
          <a:p>
            <a:r>
              <a:rPr lang="en-US" sz="2800"/>
              <a:t>A </a:t>
            </a:r>
            <a:r>
              <a:rPr lang="en-US" sz="2800">
                <a:hlinkClick r:id="rId2"/>
              </a:rPr>
              <a:t>servlet</a:t>
            </a:r>
            <a:r>
              <a:rPr lang="en-US" sz="2800"/>
              <a:t> is a Java class that encodes HTML documents</a:t>
            </a:r>
          </a:p>
          <a:p>
            <a:r>
              <a:rPr lang="en-US" sz="2800"/>
              <a:t>Servlets inherit from the HttpServlet class</a:t>
            </a:r>
          </a:p>
          <a:p>
            <a:endParaRPr lang="en-US" sz="2800"/>
          </a:p>
          <a:p>
            <a:r>
              <a:rPr lang="en-US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MyServlet extends HttpServlet {...}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65023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8A55A-CC08-4ECF-8112-6C503EF7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HttpServlet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68FEE-5B53-4258-A9A0-CD0BE0CC5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MyServlet extends HttpServlet {</a:t>
            </a:r>
          </a:p>
          <a:p>
            <a:pPr marL="0" indent="0">
              <a:buNone/>
            </a:pPr>
            <a:r>
              <a:rPr lang="en-US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void doGet(HttpServletRequest request,</a:t>
            </a:r>
            <a:br>
              <a:rPr lang="en-US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HttpServletResponse response)</a:t>
            </a:r>
            <a:br>
              <a:rPr lang="en-US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throws IOException {...}</a:t>
            </a:r>
          </a:p>
          <a:p>
            <a:pPr marL="0" indent="0">
              <a:buNone/>
            </a:pPr>
            <a:r>
              <a:rPr lang="en-US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800"/>
          </a:p>
          <a:p>
            <a:r>
              <a:rPr lang="en-US" sz="2800"/>
              <a:t>A specialized class that</a:t>
            </a:r>
          </a:p>
          <a:p>
            <a:pPr lvl="1"/>
            <a:r>
              <a:rPr lang="en-US" sz="2400"/>
              <a:t>takes GET and POST requests</a:t>
            </a:r>
          </a:p>
          <a:p>
            <a:pPr lvl="1"/>
            <a:r>
              <a:rPr lang="en-US" sz="2400"/>
              <a:t>does some processing</a:t>
            </a:r>
          </a:p>
          <a:p>
            <a:pPr lvl="1"/>
            <a:r>
              <a:rPr lang="en-US" sz="2400"/>
              <a:t>returns 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22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C22B-5C7B-4273-8E73-C083595CF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Try It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714B-9BE1-4EAC-89DD-21F4364E05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/>
              <a:t>In IntelliJ, select File &gt; New &gt; Project</a:t>
            </a:r>
          </a:p>
          <a:p>
            <a:r>
              <a:rPr lang="en-US" sz="2800"/>
              <a:t>In the left list, select Java Enterprise</a:t>
            </a:r>
          </a:p>
          <a:p>
            <a:r>
              <a:rPr lang="en-US" sz="2800"/>
              <a:t>Check that Application Server is Tomcat 9.0.X</a:t>
            </a:r>
          </a:p>
          <a:p>
            <a:r>
              <a:rPr lang="en-US" sz="2800"/>
              <a:t>In the Additional Libraries list, check Web Application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8E823F-F07C-49AD-A2DD-C1714558AF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4075" y="2514956"/>
            <a:ext cx="3702050" cy="26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24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0CEA1-FD50-44A1-B0B7-170C9C99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Try It 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CCD4DC-6940-4E34-BEED-1F998D5855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2325" y="2519490"/>
            <a:ext cx="3703638" cy="267627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C9F9C-745F-4A6A-AFB4-F9B0186A0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/>
              <a:t>Give the project a name</a:t>
            </a:r>
          </a:p>
          <a:p>
            <a:r>
              <a:rPr lang="en-US" sz="2800"/>
              <a:t>Expand the project folder and locate the </a:t>
            </a:r>
            <a:r>
              <a:rPr lang="en-US" sz="2800" i="1"/>
              <a:t>src</a:t>
            </a:r>
            <a:r>
              <a:rPr lang="en-US" sz="2800"/>
              <a:t> folder</a:t>
            </a:r>
          </a:p>
          <a:p>
            <a:r>
              <a:rPr lang="en-US" sz="2800"/>
              <a:t>Right click the </a:t>
            </a:r>
            <a:r>
              <a:rPr lang="en-US" sz="2800" i="1"/>
              <a:t>src</a:t>
            </a:r>
            <a:r>
              <a:rPr lang="en-US" sz="2800"/>
              <a:t> folder and select New &gt; Create New Servlet</a:t>
            </a:r>
          </a:p>
          <a:p>
            <a:r>
              <a:rPr lang="en-US" sz="2800"/>
              <a:t>(It's close to the bottom)</a:t>
            </a:r>
          </a:p>
        </p:txBody>
      </p:sp>
    </p:spTree>
    <p:extLst>
      <p:ext uri="{BB962C8B-B14F-4D97-AF65-F5344CB8AC3E}">
        <p14:creationId xmlns:p14="http://schemas.microsoft.com/office/powerpoint/2010/main" val="3869240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3480-4BEF-476D-A708-D666B4A6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Try It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98CF7-F00D-418B-BFA2-5D4630D2C9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Give the servlet a name</a:t>
            </a:r>
          </a:p>
          <a:p>
            <a:r>
              <a:rPr lang="en-US" sz="2800"/>
              <a:t>(This will be the name of the class)</a:t>
            </a:r>
          </a:p>
          <a:p>
            <a:r>
              <a:rPr lang="en-US" sz="2800"/>
              <a:t>You can also choose a package</a:t>
            </a:r>
          </a:p>
          <a:p>
            <a:r>
              <a:rPr lang="en-US" sz="2800"/>
              <a:t>Leave the checkbox checked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70C2EC-5877-4BA4-8D89-A0D0A5FE5A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4075" y="2325546"/>
            <a:ext cx="3702050" cy="306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89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AACE3-7662-44CF-97D0-028991E4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Try It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12A23-5CC4-416C-8C44-F71EB7FEE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Inside the </a:t>
            </a:r>
            <a:r>
              <a:rPr lang="en-US" sz="2800" i="1"/>
              <a:t>doGet </a:t>
            </a:r>
            <a:r>
              <a:rPr lang="en-US" sz="2800"/>
              <a:t>method, let's send a response</a:t>
            </a:r>
          </a:p>
          <a:p>
            <a:r>
              <a:rPr lang="en-US" sz="2800" i="1"/>
              <a:t>response.getWriter()</a:t>
            </a:r>
            <a:r>
              <a:rPr lang="en-US" sz="2800"/>
              <a:t> returns an output stream that works just like </a:t>
            </a:r>
            <a:r>
              <a:rPr lang="en-US" sz="2800" i="1"/>
              <a:t>System.out</a:t>
            </a:r>
            <a:endParaRPr lang="en-US" sz="2800"/>
          </a:p>
          <a:p>
            <a:endParaRPr lang="en-US"/>
          </a:p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String message = </a:t>
            </a:r>
            <a:b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       "&lt;html&gt;&lt;body&gt;Hello world&lt;/body&gt;&lt;/html&gt;";</a:t>
            </a:r>
          </a:p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response.getWriter().print(message);</a:t>
            </a:r>
          </a:p>
        </p:txBody>
      </p:sp>
    </p:spTree>
    <p:extLst>
      <p:ext uri="{BB962C8B-B14F-4D97-AF65-F5344CB8AC3E}">
        <p14:creationId xmlns:p14="http://schemas.microsoft.com/office/powerpoint/2010/main" val="3663483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9924-EC3A-4936-BC5B-21AB4578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Try It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A3431-92C9-4AF9-BF6F-0734AD39B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We specify servlet metadata in the annotation</a:t>
            </a:r>
          </a:p>
          <a:p>
            <a:r>
              <a:rPr lang="en-US" sz="2800"/>
              <a:t>IntelliJ should have prefilled the servlet name:</a:t>
            </a: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   @WebServlet(name = "Servlet1")</a:t>
            </a:r>
          </a:p>
          <a:p>
            <a:endParaRPr lang="en-US"/>
          </a:p>
          <a:p>
            <a:r>
              <a:rPr lang="en-US" sz="2800"/>
              <a:t>We need to add the URL mapping:</a:t>
            </a: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  @WebServlet(name = "Servlet1",</a:t>
            </a:r>
            <a:b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              urlPatterns = "/hello")</a:t>
            </a:r>
          </a:p>
        </p:txBody>
      </p:sp>
    </p:spTree>
    <p:extLst>
      <p:ext uri="{BB962C8B-B14F-4D97-AF65-F5344CB8AC3E}">
        <p14:creationId xmlns:p14="http://schemas.microsoft.com/office/powerpoint/2010/main" val="3891757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2FA614-979F-4ABA-A743-740CF146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Try It 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2589E1-76CA-4A5E-8A65-EA73AC716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In the top right menu bar, click the green arrow to start Tomcat</a:t>
            </a:r>
          </a:p>
          <a:p>
            <a:endParaRPr lang="en-US" sz="2800"/>
          </a:p>
          <a:p>
            <a:endParaRPr lang="en-US" sz="2800"/>
          </a:p>
          <a:p>
            <a:r>
              <a:rPr lang="en-US" sz="2800"/>
              <a:t>A browser should open with the default page</a:t>
            </a:r>
          </a:p>
          <a:p>
            <a:r>
              <a:rPr lang="en-US" sz="2800"/>
              <a:t>In the address bar, append the </a:t>
            </a:r>
            <a:r>
              <a:rPr lang="en-US" sz="2800" i="1"/>
              <a:t>urlPattern</a:t>
            </a:r>
            <a:r>
              <a:rPr lang="en-US" sz="2800"/>
              <a:t> you used in the annotation</a:t>
            </a:r>
          </a:p>
          <a:p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F2F08-C533-48C4-8FE5-50821451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737" y="2785948"/>
            <a:ext cx="2093913" cy="331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BFE782-7A9D-4A99-AD96-BDF2B7477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025" y="5558386"/>
            <a:ext cx="4679950" cy="431781"/>
          </a:xfrm>
          <a:prstGeom prst="rect">
            <a:avLst/>
          </a:prstGeom>
        </p:spPr>
      </p:pic>
      <p:sp>
        <p:nvSpPr>
          <p:cNvPr id="9" name="Callout: Up Arrow 8">
            <a:extLst>
              <a:ext uri="{FF2B5EF4-FFF2-40B4-BE49-F238E27FC236}">
                <a16:creationId xmlns:a16="http://schemas.microsoft.com/office/drawing/2014/main" id="{AC404E82-B205-4E79-B895-534307B5C081}"/>
              </a:ext>
            </a:extLst>
          </p:cNvPr>
          <p:cNvSpPr/>
          <p:nvPr/>
        </p:nvSpPr>
        <p:spPr>
          <a:xfrm>
            <a:off x="4495800" y="3143251"/>
            <a:ext cx="1149350" cy="5969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307205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C93D-7376-4167-821F-7EE8D45A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Server?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4E8D3-1A7F-403E-AF3E-F521D0180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A computer connected directly to the internet</a:t>
            </a:r>
          </a:p>
          <a:p>
            <a:r>
              <a:rPr lang="en-US" sz="2800"/>
              <a:t>Running special software that</a:t>
            </a:r>
          </a:p>
          <a:p>
            <a:pPr lvl="1"/>
            <a:r>
              <a:rPr lang="en-US" sz="2400"/>
              <a:t>Listens for requests</a:t>
            </a:r>
          </a:p>
          <a:p>
            <a:pPr lvl="1"/>
            <a:r>
              <a:rPr lang="en-US" sz="2400"/>
              <a:t>Sends a response</a:t>
            </a:r>
          </a:p>
          <a:p>
            <a:pPr lvl="1"/>
            <a:endParaRPr lang="en-US" sz="2400"/>
          </a:p>
          <a:p>
            <a:r>
              <a:rPr lang="en-US" sz="2800"/>
              <a:t>The word </a:t>
            </a:r>
            <a:r>
              <a:rPr lang="en-US" sz="2800" i="1"/>
              <a:t>server</a:t>
            </a:r>
            <a:r>
              <a:rPr lang="en-US" sz="2800"/>
              <a:t> can refer either to the hardware or the software</a:t>
            </a:r>
          </a:p>
        </p:txBody>
      </p:sp>
    </p:spTree>
    <p:extLst>
      <p:ext uri="{BB962C8B-B14F-4D97-AF65-F5344CB8AC3E}">
        <p14:creationId xmlns:p14="http://schemas.microsoft.com/office/powerpoint/2010/main" val="2003028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5FE8C-FFC9-4B60-9495-1563681B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Things to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D8B2-196D-4998-846C-A3218C556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There is no </a:t>
            </a:r>
            <a:r>
              <a:rPr lang="en-US" sz="2800" i="1"/>
              <a:t>main</a:t>
            </a:r>
            <a:r>
              <a:rPr lang="en-US" sz="2800"/>
              <a:t> method!</a:t>
            </a:r>
          </a:p>
          <a:p>
            <a:r>
              <a:rPr lang="en-US" sz="2800"/>
              <a:t>Tomcat is written in Java</a:t>
            </a:r>
          </a:p>
          <a:p>
            <a:r>
              <a:rPr lang="en-US" sz="2800"/>
              <a:t>It controls our HttpServlet classes </a:t>
            </a:r>
          </a:p>
        </p:txBody>
      </p:sp>
    </p:spTree>
    <p:extLst>
      <p:ext uri="{BB962C8B-B14F-4D97-AF65-F5344CB8AC3E}">
        <p14:creationId xmlns:p14="http://schemas.microsoft.com/office/powerpoint/2010/main" val="2640997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F4869-30C7-4328-88B9-437CADB0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Tomcat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C232D-DB91-4CC4-BE38-2CF804DFC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Listens for HTTP requests on port 8080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Finds the appropriate servlet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Passes request and response objects to that servlet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The servlet generates HTML code as a String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The servlet prints the HTML to the response object's output stream</a:t>
            </a:r>
          </a:p>
        </p:txBody>
      </p:sp>
    </p:spTree>
    <p:extLst>
      <p:ext uri="{BB962C8B-B14F-4D97-AF65-F5344CB8AC3E}">
        <p14:creationId xmlns:p14="http://schemas.microsoft.com/office/powerpoint/2010/main" val="2872950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4477-D247-4246-903C-6F40BEB84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Tomcat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80C8A-6CF0-409B-B4DF-CABAEF9E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Tomcat is a collection of components that work together</a:t>
            </a:r>
          </a:p>
          <a:p>
            <a:r>
              <a:rPr lang="en-US" sz="2800" dirty="0"/>
              <a:t>Tomcat contains a web server</a:t>
            </a:r>
          </a:p>
          <a:p>
            <a:pPr lvl="1"/>
            <a:r>
              <a:rPr lang="en-US" sz="2600" dirty="0"/>
              <a:t>Named Coyote</a:t>
            </a:r>
          </a:p>
          <a:p>
            <a:r>
              <a:rPr lang="en-US" sz="2800" dirty="0"/>
              <a:t>Tomcat contains a servlet container</a:t>
            </a:r>
          </a:p>
          <a:p>
            <a:pPr lvl="1"/>
            <a:r>
              <a:rPr lang="en-US" sz="2600" dirty="0"/>
              <a:t>Named Catalina</a:t>
            </a:r>
          </a:p>
          <a:p>
            <a:endParaRPr lang="en-US" sz="2800" dirty="0"/>
          </a:p>
          <a:p>
            <a:r>
              <a:rPr lang="en-US" sz="2800" dirty="0"/>
              <a:t>Do you remember seeing these names anywhere?</a:t>
            </a:r>
          </a:p>
        </p:txBody>
      </p:sp>
      <p:pic>
        <p:nvPicPr>
          <p:cNvPr id="3074" name="Picture 2" descr="Image result for coyote">
            <a:extLst>
              <a:ext uri="{FF2B5EF4-FFF2-40B4-BE49-F238E27FC236}">
                <a16:creationId xmlns:a16="http://schemas.microsoft.com/office/drawing/2014/main" id="{F76F154D-D3FA-4ADF-92AF-1FA919B26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50" y="2508249"/>
            <a:ext cx="1110673" cy="129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atalina">
            <a:extLst>
              <a:ext uri="{FF2B5EF4-FFF2-40B4-BE49-F238E27FC236}">
                <a16:creationId xmlns:a16="http://schemas.microsoft.com/office/drawing/2014/main" id="{0CB97236-C108-49AE-AF66-89C08F6D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899" y="4121150"/>
            <a:ext cx="1557789" cy="103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572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9859-9894-4EBB-84BB-C17F6ED34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Changing the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52B87-2D65-4E6A-A6C7-1591D7973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 err="1"/>
              <a:t>FirstServlet_war_exploded</a:t>
            </a:r>
            <a:r>
              <a:rPr lang="en-US" sz="2800" dirty="0"/>
              <a:t> is a terrible name</a:t>
            </a:r>
          </a:p>
          <a:p>
            <a:r>
              <a:rPr lang="en-US" sz="2800" dirty="0"/>
              <a:t>Let's change it</a:t>
            </a:r>
          </a:p>
          <a:p>
            <a:r>
              <a:rPr lang="en-US" sz="2800" dirty="0"/>
              <a:t>In IntelliJ's top menu, select </a:t>
            </a:r>
            <a:br>
              <a:rPr lang="en-US" sz="2800" dirty="0"/>
            </a:br>
            <a:r>
              <a:rPr lang="en-US" sz="2800" dirty="0"/>
              <a:t>   Run &gt; Edit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4262223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9859-9894-4EBB-84BB-C17F6ED34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Changing the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52B87-2D65-4E6A-A6C7-1591D79734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With Tomcat 9.0.X selected, select the Deployment tab</a:t>
            </a:r>
          </a:p>
          <a:p>
            <a:r>
              <a:rPr lang="en-US" sz="2800"/>
              <a:t>Update the Application context to something better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DF2B7E-A9DE-414C-824F-1B7D4CADF6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4710" y="1907610"/>
            <a:ext cx="3702050" cy="2852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21EC5-F16B-4761-BEA9-02DD75B2A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0" y="5283966"/>
            <a:ext cx="4119404" cy="411243"/>
          </a:xfrm>
          <a:prstGeom prst="rect">
            <a:avLst/>
          </a:prstGeom>
        </p:spPr>
      </p:pic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E4316CCE-48AC-44B8-827A-1F03500B1FE9}"/>
              </a:ext>
            </a:extLst>
          </p:cNvPr>
          <p:cNvSpPr/>
          <p:nvPr/>
        </p:nvSpPr>
        <p:spPr>
          <a:xfrm>
            <a:off x="6210300" y="5695209"/>
            <a:ext cx="1149350" cy="5969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stop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953716-0E2A-47C9-939B-CFADB2D6B279}"/>
              </a:ext>
            </a:extLst>
          </p:cNvPr>
          <p:cNvSpPr/>
          <p:nvPr/>
        </p:nvSpPr>
        <p:spPr>
          <a:xfrm>
            <a:off x="5662569" y="4199121"/>
            <a:ext cx="1048624" cy="4194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2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C6BA-90CC-4BA4-857D-0022561B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the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7236-BD88-4CD6-8AFE-58F9BC0A2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Let's make a simple web page with a form</a:t>
            </a:r>
          </a:p>
          <a:p>
            <a:r>
              <a:rPr lang="en-US" sz="2800" dirty="0"/>
              <a:t>The browser will request the page</a:t>
            </a:r>
          </a:p>
          <a:p>
            <a:pPr lvl="1"/>
            <a:r>
              <a:rPr lang="en-US" sz="2400" dirty="0"/>
              <a:t>Tomcat's web server will supply it</a:t>
            </a:r>
          </a:p>
        </p:txBody>
      </p:sp>
    </p:spTree>
    <p:extLst>
      <p:ext uri="{BB962C8B-B14F-4D97-AF65-F5344CB8AC3E}">
        <p14:creationId xmlns:p14="http://schemas.microsoft.com/office/powerpoint/2010/main" val="3061941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C6BA-90CC-4BA4-857D-0022561B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the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7236-BD88-4CD6-8AFE-58F9BC0A2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When the user clicks the form's Submit button, the browser will make a second server request</a:t>
            </a:r>
          </a:p>
          <a:p>
            <a:r>
              <a:rPr lang="en-US" sz="2800" dirty="0"/>
              <a:t>It will send the form's contents to the servlet's address</a:t>
            </a:r>
          </a:p>
          <a:p>
            <a:pPr lvl="1"/>
            <a:r>
              <a:rPr lang="en-US" sz="2600" dirty="0"/>
              <a:t>The servlet will build a String of HTML and send it back</a:t>
            </a:r>
          </a:p>
        </p:txBody>
      </p:sp>
    </p:spTree>
    <p:extLst>
      <p:ext uri="{BB962C8B-B14F-4D97-AF65-F5344CB8AC3E}">
        <p14:creationId xmlns:p14="http://schemas.microsoft.com/office/powerpoint/2010/main" val="3120164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9FACDA-9A22-4D8D-9F58-C2C038DD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Serving Static Files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0DDF29-1574-4406-9180-263C7A3E6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Tomcat is a web server</a:t>
            </a:r>
          </a:p>
          <a:p>
            <a:r>
              <a:rPr lang="en-US" sz="2800"/>
              <a:t>It can serve HTML files, images, etc.</a:t>
            </a:r>
          </a:p>
          <a:p>
            <a:r>
              <a:rPr lang="en-US" sz="2800"/>
              <a:t>Everything in the </a:t>
            </a:r>
            <a:r>
              <a:rPr lang="en-US" sz="2800" i="1"/>
              <a:t>web</a:t>
            </a:r>
            <a:r>
              <a:rPr lang="en-US" sz="2800"/>
              <a:t> directory will be accessible in the browser by its resource name</a:t>
            </a:r>
          </a:p>
          <a:p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171E8D-5E65-4422-B024-204F4F72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4028017"/>
            <a:ext cx="2674452" cy="19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38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D1FC-2085-42B3-BC0D-7CBB41722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HTML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18668-F9A8-4A42-8E8E-184362424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Right click on the </a:t>
            </a:r>
            <a:r>
              <a:rPr lang="en-US" sz="2800" i="1" dirty="0"/>
              <a:t>web</a:t>
            </a:r>
            <a:r>
              <a:rPr lang="en-US" sz="2800" dirty="0"/>
              <a:t> directory</a:t>
            </a:r>
          </a:p>
          <a:p>
            <a:r>
              <a:rPr lang="en-US" sz="2800" dirty="0"/>
              <a:t>Select</a:t>
            </a:r>
            <a:br>
              <a:rPr lang="en-US" sz="2800" dirty="0"/>
            </a:br>
            <a:r>
              <a:rPr lang="en-US" sz="2800" dirty="0"/>
              <a:t>  New &gt; HTML File</a:t>
            </a:r>
          </a:p>
          <a:p>
            <a:r>
              <a:rPr lang="en-US" sz="2800" dirty="0"/>
              <a:t>Name it form.html</a:t>
            </a:r>
          </a:p>
          <a:p>
            <a:r>
              <a:rPr lang="en-US" sz="2800" dirty="0"/>
              <a:t>Replace the text between the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&lt;title&gt;</a:t>
            </a:r>
            <a:r>
              <a:rPr lang="en-US" sz="2800" dirty="0"/>
              <a:t> tags with </a:t>
            </a:r>
            <a:r>
              <a:rPr lang="en-US" sz="2800" i="1" dirty="0"/>
              <a:t>Demo Form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44802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105C-0826-4AB9-993C-5AC20B34A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63CE6-71FB-4B01-86A7-946EC28CA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form is created with a pair of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&lt;form&gt;</a:t>
            </a:r>
            <a:r>
              <a:rPr lang="en-US" sz="2800" dirty="0"/>
              <a:t> tags</a:t>
            </a:r>
          </a:p>
          <a:p>
            <a:r>
              <a:rPr lang="en-US" sz="2800" dirty="0"/>
              <a:t>Two attributes should be specified</a:t>
            </a:r>
          </a:p>
          <a:p>
            <a:pPr lvl="1"/>
            <a:r>
              <a:rPr lang="en-US" sz="2400" dirty="0"/>
              <a:t>method: GET or POST</a:t>
            </a:r>
          </a:p>
          <a:p>
            <a:pPr lvl="1"/>
            <a:r>
              <a:rPr lang="en-US" sz="2400" dirty="0"/>
              <a:t>action: The URL to which the form should send its values</a:t>
            </a:r>
          </a:p>
          <a:p>
            <a:pPr lvl="1"/>
            <a:endParaRPr lang="en-US" sz="2400" dirty="0"/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&lt;form method=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"get"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action=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&lt;!– input boxes, etc. go here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--&gt;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46713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55324-D437-491D-A47E-A10C39873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20939-DEB5-41F5-BFFA-0DDFA5ECA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Email server</a:t>
            </a:r>
          </a:p>
          <a:p>
            <a:r>
              <a:rPr lang="en-US" sz="2800"/>
              <a:t>File server</a:t>
            </a:r>
          </a:p>
          <a:p>
            <a:r>
              <a:rPr lang="en-US" sz="2800"/>
              <a:t>Web server</a:t>
            </a:r>
          </a:p>
          <a:p>
            <a:r>
              <a:rPr lang="en-US" sz="2800"/>
              <a:t>Application server</a:t>
            </a:r>
          </a:p>
          <a:p>
            <a:r>
              <a:rPr lang="en-US" sz="2800"/>
              <a:t>Minecraft server</a:t>
            </a:r>
          </a:p>
          <a:p>
            <a:endParaRPr lang="en-US" sz="2800"/>
          </a:p>
          <a:p>
            <a:r>
              <a:rPr lang="en-US" sz="2800"/>
              <a:t>Provides a service</a:t>
            </a:r>
          </a:p>
        </p:txBody>
      </p:sp>
      <p:pic>
        <p:nvPicPr>
          <p:cNvPr id="1026" name="Picture 2" descr="Image result for email">
            <a:extLst>
              <a:ext uri="{FF2B5EF4-FFF2-40B4-BE49-F238E27FC236}">
                <a16:creationId xmlns:a16="http://schemas.microsoft.com/office/drawing/2014/main" id="{00A63E7E-8466-411C-8091-43DD2C707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97" y="2129813"/>
            <a:ext cx="1225917" cy="122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eb server">
            <a:extLst>
              <a:ext uri="{FF2B5EF4-FFF2-40B4-BE49-F238E27FC236}">
                <a16:creationId xmlns:a16="http://schemas.microsoft.com/office/drawing/2014/main" id="{E31C2BE9-2A5F-4F4E-A1ED-A9C43987E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4056183"/>
            <a:ext cx="1343148" cy="134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inecraft">
            <a:extLst>
              <a:ext uri="{FF2B5EF4-FFF2-40B4-BE49-F238E27FC236}">
                <a16:creationId xmlns:a16="http://schemas.microsoft.com/office/drawing/2014/main" id="{BFCFAC97-B960-4DCF-B2B3-1CB85CC43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323" y="2276351"/>
            <a:ext cx="1079379" cy="107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iles">
            <a:extLst>
              <a:ext uri="{FF2B5EF4-FFF2-40B4-BE49-F238E27FC236}">
                <a16:creationId xmlns:a16="http://schemas.microsoft.com/office/drawing/2014/main" id="{8663B0CE-2B90-46A8-ACF6-C43832BB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11" y="4056182"/>
            <a:ext cx="1343149" cy="13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768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0EB3A-12FC-45CE-9B8F-1D8B87DB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8C4AD-EB96-4A76-B62E-FA98AF1F7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If no </a:t>
            </a:r>
            <a:r>
              <a:rPr lang="en-US" sz="2800" i="1" dirty="0"/>
              <a:t>method</a:t>
            </a:r>
            <a:r>
              <a:rPr lang="en-US" sz="2800" dirty="0"/>
              <a:t> is specified, GET is the default</a:t>
            </a:r>
          </a:p>
          <a:p>
            <a:r>
              <a:rPr lang="en-US" sz="2800" dirty="0"/>
              <a:t>The </a:t>
            </a:r>
            <a:r>
              <a:rPr lang="en-US" sz="2800" i="1" dirty="0"/>
              <a:t>action</a:t>
            </a:r>
            <a:r>
              <a:rPr lang="en-US" sz="2800" dirty="0"/>
              <a:t> is usually relative to where the HTML file originally came from</a:t>
            </a:r>
          </a:p>
          <a:p>
            <a:r>
              <a:rPr lang="en-US" sz="2800" dirty="0"/>
              <a:t>Example:</a:t>
            </a:r>
            <a:br>
              <a:rPr lang="en-US" sz="2800" dirty="0"/>
            </a:br>
            <a:r>
              <a:rPr lang="en-US" sz="2800" dirty="0"/>
              <a:t>The URL of </a:t>
            </a:r>
            <a:r>
              <a:rPr lang="en-US" sz="2800" i="1" dirty="0"/>
              <a:t>form.html</a:t>
            </a:r>
            <a:r>
              <a:rPr lang="en-US" sz="2800" dirty="0"/>
              <a:t> is </a:t>
            </a:r>
            <a:r>
              <a:rPr lang="en-US" sz="2800" dirty="0">
                <a:hlinkClick r:id="rId2"/>
              </a:rPr>
              <a:t>http://localhost/FirstServlet/form.html</a:t>
            </a:r>
            <a:endParaRPr lang="en-US" sz="2800" dirty="0"/>
          </a:p>
          <a:p>
            <a:r>
              <a:rPr lang="en-US" sz="2800" dirty="0"/>
              <a:t>An action of "hello" will submit the form to </a:t>
            </a:r>
            <a:r>
              <a:rPr lang="en-US" sz="2800" dirty="0">
                <a:hlinkClick r:id="rId3"/>
              </a:rPr>
              <a:t>http://localhost/FirstServlet/hello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5821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A9BE-2C52-4C96-B49E-F1F895F7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459F-E872-4CC4-A893-6315D61F5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 send information to the server, add </a:t>
            </a:r>
            <a:r>
              <a:rPr lang="en-US" sz="2800" i="1" dirty="0"/>
              <a:t>form controls</a:t>
            </a:r>
            <a:r>
              <a:rPr lang="en-US" sz="2800" dirty="0"/>
              <a:t> between the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&lt;form&gt;</a:t>
            </a:r>
            <a:r>
              <a:rPr lang="en-US" sz="2800" dirty="0"/>
              <a:t> tags</a:t>
            </a:r>
          </a:p>
          <a:p>
            <a:r>
              <a:rPr lang="en-US" sz="2800" dirty="0"/>
              <a:t>Let's add a simple text box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&lt;form method=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"get"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action=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&lt;input type=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"param1"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&lt;/form&gt;</a:t>
            </a:r>
          </a:p>
          <a:p>
            <a:endParaRPr lang="en-US" dirty="0"/>
          </a:p>
          <a:p>
            <a:r>
              <a:rPr lang="en-US" sz="2600" dirty="0"/>
              <a:t>See a list of input types </a:t>
            </a:r>
            <a:r>
              <a:rPr lang="en-US" sz="2600" dirty="0">
                <a:hlinkClick r:id="rId2"/>
              </a:rPr>
              <a:t>here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15165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E1B7-8C2E-4E6B-8455-D115A14B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dirty="0"/>
              <a:t>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FC790-ABF8-4FA6-9542-E71EE78D8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It's very important to give each form control a </a:t>
            </a:r>
            <a:r>
              <a:rPr lang="en-US" sz="2800" i="1" dirty="0"/>
              <a:t>name</a:t>
            </a:r>
            <a:r>
              <a:rPr lang="en-US" sz="2800" dirty="0"/>
              <a:t> attribute</a:t>
            </a: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&lt;input type=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"text"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"param1"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dirty="0"/>
          </a:p>
          <a:p>
            <a:r>
              <a:rPr lang="en-US" sz="2800" dirty="0"/>
              <a:t>Form information is sent as </a:t>
            </a:r>
            <a:r>
              <a:rPr lang="en-US" sz="2800" i="1" dirty="0"/>
              <a:t>name=value</a:t>
            </a:r>
            <a:r>
              <a:rPr lang="en-US" sz="2800" dirty="0"/>
              <a:t> pairs</a:t>
            </a:r>
          </a:p>
          <a:p>
            <a:r>
              <a:rPr lang="en-US" sz="2800" dirty="0"/>
              <a:t>On the server, we'll use the </a:t>
            </a:r>
            <a:r>
              <a:rPr lang="en-US" sz="2800" i="1" dirty="0"/>
              <a:t>name</a:t>
            </a:r>
            <a:r>
              <a:rPr lang="en-US" sz="2800" dirty="0"/>
              <a:t> to retrieve the </a:t>
            </a:r>
            <a:r>
              <a:rPr lang="en-US" sz="2800" i="1" dirty="0"/>
              <a:t>value</a:t>
            </a:r>
          </a:p>
          <a:p>
            <a:r>
              <a:rPr lang="en-US" sz="2800" dirty="0"/>
              <a:t>Revisit </a:t>
            </a:r>
            <a:r>
              <a:rPr lang="en-US" sz="2800" dirty="0">
                <a:hlinkClick r:id="rId2"/>
              </a:rPr>
              <a:t>this example</a:t>
            </a:r>
            <a:r>
              <a:rPr lang="en-US" sz="2800" dirty="0"/>
              <a:t> and look at the page source</a:t>
            </a:r>
          </a:p>
        </p:txBody>
      </p:sp>
    </p:spTree>
    <p:extLst>
      <p:ext uri="{BB962C8B-B14F-4D97-AF65-F5344CB8AC3E}">
        <p14:creationId xmlns:p14="http://schemas.microsoft.com/office/powerpoint/2010/main" val="3799589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8D42-ACFE-4C81-A00A-FF7E27D9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E033E-4C4E-4FCA-B8DE-992ADEB9F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To make the form performs its action, a special button should be included between the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&lt;form&gt;</a:t>
            </a:r>
            <a:r>
              <a:rPr lang="en-US" sz="2800" dirty="0"/>
              <a:t> tags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&lt;form method=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"get"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action=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&lt;input type=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name=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"param1"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&lt;input type=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"submit"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"Submit with GET"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&lt;/form&gt;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A08BD9-5ACF-4D67-8E45-75B18A42D34D}"/>
              </a:ext>
            </a:extLst>
          </p:cNvPr>
          <p:cNvSpPr/>
          <p:nvPr/>
        </p:nvSpPr>
        <p:spPr>
          <a:xfrm>
            <a:off x="1175657" y="4465122"/>
            <a:ext cx="7042068" cy="4275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9690C9E-9D06-4C5B-8F77-1213C5FF88EF}"/>
              </a:ext>
            </a:extLst>
          </p:cNvPr>
          <p:cNvSpPr/>
          <p:nvPr/>
        </p:nvSpPr>
        <p:spPr>
          <a:xfrm rot="19641610">
            <a:off x="6862038" y="3275902"/>
            <a:ext cx="1579418" cy="6768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newline</a:t>
            </a:r>
          </a:p>
        </p:txBody>
      </p:sp>
    </p:spTree>
    <p:extLst>
      <p:ext uri="{BB962C8B-B14F-4D97-AF65-F5344CB8AC3E}">
        <p14:creationId xmlns:p14="http://schemas.microsoft.com/office/powerpoint/2010/main" val="3688685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C4FC9-05AD-4314-B57B-7CF90B5F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45F6-8902-4D08-B2A4-950D704D2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Doesn't need a </a:t>
            </a:r>
            <a:r>
              <a:rPr lang="en-US" sz="2800" i="1" dirty="0"/>
              <a:t>name</a:t>
            </a:r>
            <a:r>
              <a:rPr lang="en-US" sz="2800" dirty="0"/>
              <a:t> attribute</a:t>
            </a:r>
          </a:p>
          <a:p>
            <a:r>
              <a:rPr lang="en-US" sz="2800" dirty="0"/>
              <a:t>The </a:t>
            </a:r>
            <a:r>
              <a:rPr lang="en-US" sz="2800" i="1" dirty="0"/>
              <a:t>value</a:t>
            </a:r>
            <a:r>
              <a:rPr lang="en-US" sz="2800" dirty="0"/>
              <a:t> is displayed on the button widget</a:t>
            </a:r>
          </a:p>
          <a:p>
            <a:endParaRPr lang="en-US" sz="2800" dirty="0"/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&lt;input type=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"submit"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"Submit with GET"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EB491-1B72-4D1A-B3BE-FE32C9D03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828" y="4476997"/>
            <a:ext cx="2926343" cy="8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04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6F6EF-7BDA-4560-BFF8-269A54D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It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4A628-F79A-407D-B139-7010E3227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Start Tomcat</a:t>
            </a:r>
          </a:p>
          <a:p>
            <a:r>
              <a:rPr lang="en-US" sz="2800" dirty="0"/>
              <a:t>In the browser, navigate to </a:t>
            </a:r>
            <a:r>
              <a:rPr lang="en-US" sz="2800" i="1" dirty="0"/>
              <a:t>form.html</a:t>
            </a:r>
          </a:p>
          <a:p>
            <a:r>
              <a:rPr lang="en-US" sz="2800" dirty="0"/>
              <a:t>Type some text in the box</a:t>
            </a:r>
          </a:p>
          <a:p>
            <a:r>
              <a:rPr lang="en-US" sz="2800" dirty="0"/>
              <a:t>Submit the form</a:t>
            </a:r>
          </a:p>
        </p:txBody>
      </p:sp>
    </p:spTree>
    <p:extLst>
      <p:ext uri="{BB962C8B-B14F-4D97-AF65-F5344CB8AC3E}">
        <p14:creationId xmlns:p14="http://schemas.microsoft.com/office/powerpoint/2010/main" val="316602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8143-A2AE-4660-9D59-507DB101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Form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03E4E-D900-4D9D-A8A2-46F496A81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656023" cy="4023360"/>
          </a:xfrm>
        </p:spPr>
        <p:txBody>
          <a:bodyPr/>
          <a:lstStyle/>
          <a:p>
            <a:r>
              <a:rPr lang="en-US" sz="2800" dirty="0"/>
              <a:t>Let's modify the servlet to retrieve the form values</a:t>
            </a:r>
          </a:p>
          <a:p>
            <a:r>
              <a:rPr lang="en-US" sz="2800" dirty="0"/>
              <a:t>Where do you think they'll be?</a:t>
            </a:r>
          </a:p>
          <a:p>
            <a:endParaRPr lang="en-US" dirty="0"/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request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response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throws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// code here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4947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E575F-2588-4E0C-B540-732E0DED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the </a:t>
            </a:r>
            <a:r>
              <a:rPr lang="en-US" dirty="0" err="1"/>
              <a:t>HttpServletRequest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43DD3-BCC5-4316-B0C2-6AFA0A9AA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69" y="1845734"/>
            <a:ext cx="7677991" cy="4023360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i="1" dirty="0"/>
              <a:t>request</a:t>
            </a:r>
            <a:r>
              <a:rPr lang="en-US" sz="2800" dirty="0"/>
              <a:t> object contains all parameters</a:t>
            </a:r>
          </a:p>
          <a:p>
            <a:r>
              <a:rPr lang="en-US" sz="2800" dirty="0"/>
              <a:t>Ask for "param1" by name</a:t>
            </a:r>
          </a:p>
          <a:p>
            <a:endParaRPr lang="en-US" sz="2800" dirty="0"/>
          </a:p>
          <a:p>
            <a:pPr lvl="0">
              <a:buClr>
                <a:srgbClr val="E48312"/>
              </a:buClr>
            </a:pP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lang="en-US" b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request,</a:t>
            </a:r>
            <a:b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b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  <a:b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throws </a:t>
            </a:r>
            <a:r>
              <a:rPr lang="en-US" b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lvl="0">
              <a:buClr>
                <a:srgbClr val="E48312"/>
              </a:buClr>
            </a:pP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String p1 = </a:t>
            </a:r>
            <a:r>
              <a:rPr lang="en-US" b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"param1"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>
              <a:buClr>
                <a:srgbClr val="E48312"/>
              </a:buClr>
            </a:pP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27BDCC-8108-4C69-A324-036A428881F2}"/>
              </a:ext>
            </a:extLst>
          </p:cNvPr>
          <p:cNvSpPr/>
          <p:nvPr/>
        </p:nvSpPr>
        <p:spPr>
          <a:xfrm>
            <a:off x="997527" y="4453962"/>
            <a:ext cx="6828312" cy="5099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61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0A11-33D7-4971-AF74-53C68A73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Response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592A-E736-41B2-9C35-6C7959CC7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Change the message string to include the user's parameter</a:t>
            </a:r>
          </a:p>
          <a:p>
            <a:endParaRPr lang="en-US" dirty="0"/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 p1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"param1"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 message =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"&lt;html&gt;&lt;body&gt;You said: 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+ p1 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+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"&lt;/body&gt;&lt;/html&gt;"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().print(message);</a:t>
            </a:r>
          </a:p>
        </p:txBody>
      </p:sp>
    </p:spTree>
    <p:extLst>
      <p:ext uri="{BB962C8B-B14F-4D97-AF65-F5344CB8AC3E}">
        <p14:creationId xmlns:p14="http://schemas.microsoft.com/office/powerpoint/2010/main" val="4078135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0A2E-974D-43AF-A01E-3E9C45CD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C2B37-4C30-441E-B47B-FF4D46045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Modify form.html</a:t>
            </a:r>
          </a:p>
          <a:p>
            <a:pPr lvl="1"/>
            <a:r>
              <a:rPr lang="en-US" sz="2600" dirty="0"/>
              <a:t>Create a second form that uses POST</a:t>
            </a:r>
          </a:p>
          <a:p>
            <a:pPr lvl="1"/>
            <a:r>
              <a:rPr lang="en-US" sz="2600" dirty="0"/>
              <a:t>Note: Don't place one form inside the other</a:t>
            </a:r>
          </a:p>
          <a:p>
            <a:endParaRPr lang="en-US" sz="2800" dirty="0"/>
          </a:p>
          <a:p>
            <a:r>
              <a:rPr lang="en-US" sz="2800" dirty="0"/>
              <a:t>Modify FirstServlet.java</a:t>
            </a:r>
          </a:p>
          <a:p>
            <a:pPr lvl="1"/>
            <a:r>
              <a:rPr lang="en-US" sz="2600" dirty="0"/>
              <a:t>Implement the </a:t>
            </a:r>
            <a:r>
              <a:rPr lang="en-US" sz="2600" i="1" dirty="0" err="1"/>
              <a:t>doPost</a:t>
            </a:r>
            <a:r>
              <a:rPr lang="en-US" sz="2600" dirty="0"/>
              <a:t>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84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C2320-FCBB-4A1A-B09A-90CC53096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Client?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6DBB8-C5E1-4EE8-8FEF-86591594F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The consumer of the service</a:t>
            </a:r>
          </a:p>
          <a:p>
            <a:r>
              <a:rPr lang="en-US" sz="2800"/>
              <a:t>Makes the request</a:t>
            </a:r>
          </a:p>
          <a:p>
            <a:r>
              <a:rPr lang="en-US" sz="2800"/>
              <a:t>Receives the response</a:t>
            </a:r>
          </a:p>
          <a:p>
            <a:r>
              <a:rPr lang="en-US" sz="2800"/>
              <a:t>Usually a separate computer</a:t>
            </a:r>
          </a:p>
          <a:p>
            <a:endParaRPr lang="en-US" sz="2800"/>
          </a:p>
          <a:p>
            <a:r>
              <a:rPr lang="en-US" sz="2800"/>
              <a:t>Sometimes refers to the human using the computer</a:t>
            </a:r>
          </a:p>
        </p:txBody>
      </p:sp>
    </p:spTree>
    <p:extLst>
      <p:ext uri="{BB962C8B-B14F-4D97-AF65-F5344CB8AC3E}">
        <p14:creationId xmlns:p14="http://schemas.microsoft.com/office/powerpoint/2010/main" val="3388864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BA9D-4D8B-4C7D-9568-A783BCF7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Copy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F0B98-843C-4BEE-8AC0-6C9FFE129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Copy all the files from your Unit 1 site into the </a:t>
            </a:r>
            <a:r>
              <a:rPr lang="en-US" sz="2800" i="1" dirty="0"/>
              <a:t>web</a:t>
            </a:r>
            <a:r>
              <a:rPr lang="en-US" sz="2800" dirty="0"/>
              <a:t> directory</a:t>
            </a:r>
          </a:p>
          <a:p>
            <a:r>
              <a:rPr lang="en-US" sz="2800" dirty="0"/>
              <a:t>You might want to download and extract a .zip file from GitHub</a:t>
            </a:r>
          </a:p>
          <a:p>
            <a:pPr lvl="1"/>
            <a:r>
              <a:rPr lang="en-US" sz="2600" dirty="0"/>
              <a:t>You can delete </a:t>
            </a:r>
            <a:r>
              <a:rPr lang="en-US" sz="2600" dirty="0" err="1"/>
              <a:t>index.jsp</a:t>
            </a:r>
            <a:br>
              <a:rPr lang="en-US" sz="2600" dirty="0"/>
            </a:br>
            <a:r>
              <a:rPr lang="en-US" sz="2600" dirty="0"/>
              <a:t>now, if it's present</a:t>
            </a:r>
          </a:p>
          <a:p>
            <a:r>
              <a:rPr lang="en-US" sz="2800" dirty="0"/>
              <a:t>Stop and restart Tomcat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8A5B7-82E2-4667-8788-1E66FAB79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84" y="3548170"/>
            <a:ext cx="2432428" cy="232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15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631B-5E1F-4DEB-B450-49887EB3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Re: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B1BB9-225B-45A5-BCAE-374AD8921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In web page terms, what is usually the client?</a:t>
            </a:r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r>
              <a:rPr lang="en-US" sz="2800"/>
              <a:t>Web clients request HTML</a:t>
            </a:r>
          </a:p>
          <a:p>
            <a:r>
              <a:rPr lang="en-US" sz="2800"/>
              <a:t>Hypertext Markup Language</a:t>
            </a:r>
          </a:p>
        </p:txBody>
      </p:sp>
      <p:pic>
        <p:nvPicPr>
          <p:cNvPr id="6" name="Picture 4" descr="Image result for browser">
            <a:extLst>
              <a:ext uri="{FF2B5EF4-FFF2-40B4-BE49-F238E27FC236}">
                <a16:creationId xmlns:a16="http://schemas.microsoft.com/office/drawing/2014/main" id="{CD29E3E3-0DCD-4A1A-A993-1A65935E6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803" y="2679380"/>
            <a:ext cx="2212393" cy="14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015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4D12-5B7D-453C-A2A5-7241BFEE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F2980-9D37-401D-8F06-D5ED800C8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/>
              <a:t>A text document</a:t>
            </a:r>
          </a:p>
          <a:p>
            <a:r>
              <a:rPr lang="en-US" sz="2800"/>
              <a:t>Contains special </a:t>
            </a:r>
            <a:r>
              <a:rPr lang="en-US" sz="2800" i="1"/>
              <a:t>semantic</a:t>
            </a:r>
            <a:r>
              <a:rPr lang="en-US" sz="2800"/>
              <a:t> syntax*</a:t>
            </a:r>
          </a:p>
          <a:p>
            <a:r>
              <a:rPr lang="en-US" sz="2800"/>
              <a:t>Contains the content of the web page</a:t>
            </a:r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r>
              <a:rPr lang="en-US" sz="2800"/>
              <a:t>*A separate text document (CSS) provides the style information</a:t>
            </a:r>
          </a:p>
          <a:p>
            <a:endParaRPr lang="en-US" sz="2800"/>
          </a:p>
        </p:txBody>
      </p:sp>
      <p:pic>
        <p:nvPicPr>
          <p:cNvPr id="4" name="Picture 2" descr="Image result for html">
            <a:extLst>
              <a:ext uri="{FF2B5EF4-FFF2-40B4-BE49-F238E27FC236}">
                <a16:creationId xmlns:a16="http://schemas.microsoft.com/office/drawing/2014/main" id="{D6C95A4C-6C00-4D01-85DF-1C412F1D1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307" y="3563814"/>
            <a:ext cx="2510140" cy="140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85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45C1B-BBFE-4332-AE70-8A76A6CA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A68A0-43E9-4AC5-8065-626C570FC2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For two computers to communicate, they have to agree on how 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  format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  transmit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  and process</a:t>
            </a:r>
          </a:p>
          <a:p>
            <a:r>
              <a:rPr lang="en-US" sz="2800"/>
              <a:t>information that is sent back and forth</a:t>
            </a:r>
          </a:p>
        </p:txBody>
      </p:sp>
      <p:pic>
        <p:nvPicPr>
          <p:cNvPr id="6" name="Picture 2" descr="Image result for protocol">
            <a:extLst>
              <a:ext uri="{FF2B5EF4-FFF2-40B4-BE49-F238E27FC236}">
                <a16:creationId xmlns:a16="http://schemas.microsoft.com/office/drawing/2014/main" id="{D8650A28-C3E5-40B0-8651-E6059F9F82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519" y="2696528"/>
            <a:ext cx="3383159" cy="1877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879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9E00CF-8B3B-4979-98D8-C67111A8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34B96A-33F7-43D8-B7DE-4CE48DDBC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Hypertext Transfer Protocol</a:t>
            </a:r>
          </a:p>
          <a:p>
            <a:r>
              <a:rPr lang="en-US" sz="2800"/>
              <a:t>Communication rules between web server and web client</a:t>
            </a:r>
          </a:p>
          <a:p>
            <a:r>
              <a:rPr lang="en-US" sz="2800"/>
              <a:t>Our server code will: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  receive an HTTP request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  send back an HTTP response</a:t>
            </a:r>
          </a:p>
          <a:p>
            <a:pPr marL="0" indent="0">
              <a:buNone/>
            </a:pPr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40927D-7BCA-43DA-BD7C-BF2056068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569"/>
          <a:stretch/>
        </p:blipFill>
        <p:spPr>
          <a:xfrm>
            <a:off x="2733821" y="5088987"/>
            <a:ext cx="3977443" cy="102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373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1388</TotalTime>
  <Words>1570</Words>
  <Application>Microsoft Office PowerPoint</Application>
  <PresentationFormat>On-screen Show (4:3)</PresentationFormat>
  <Paragraphs>303</Paragraphs>
  <Slides>50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Courier New</vt:lpstr>
      <vt:lpstr>Retrospect</vt:lpstr>
      <vt:lpstr>Web Applications</vt:lpstr>
      <vt:lpstr>How Does the Internet Work?</vt:lpstr>
      <vt:lpstr>What Is a Server?</vt:lpstr>
      <vt:lpstr>Types of Servers</vt:lpstr>
      <vt:lpstr>What Is a Client?</vt:lpstr>
      <vt:lpstr>Re: The Web</vt:lpstr>
      <vt:lpstr>HTML</vt:lpstr>
      <vt:lpstr>Protocols</vt:lpstr>
      <vt:lpstr>HTTP</vt:lpstr>
      <vt:lpstr>Many Requests, Many Responses</vt:lpstr>
      <vt:lpstr>Try It Out</vt:lpstr>
      <vt:lpstr>Dozens of Requests</vt:lpstr>
      <vt:lpstr>How Did It Know?</vt:lpstr>
      <vt:lpstr>Browser Requests, Server Responds</vt:lpstr>
      <vt:lpstr>The GET Method</vt:lpstr>
      <vt:lpstr>The POST Method</vt:lpstr>
      <vt:lpstr>Less Common Methods</vt:lpstr>
      <vt:lpstr>Ports</vt:lpstr>
      <vt:lpstr>URLs</vt:lpstr>
      <vt:lpstr>URLs</vt:lpstr>
      <vt:lpstr>What Is Tomcat?</vt:lpstr>
      <vt:lpstr>What Is Tomcat?</vt:lpstr>
      <vt:lpstr>HttpServlet Class</vt:lpstr>
      <vt:lpstr>Try It Out</vt:lpstr>
      <vt:lpstr>Try It Out</vt:lpstr>
      <vt:lpstr>Try It Out</vt:lpstr>
      <vt:lpstr>Try It Out</vt:lpstr>
      <vt:lpstr>Try It Out</vt:lpstr>
      <vt:lpstr>Try It Out</vt:lpstr>
      <vt:lpstr>Things to Note</vt:lpstr>
      <vt:lpstr>What Tomcat Does</vt:lpstr>
      <vt:lpstr>Tomcat Components</vt:lpstr>
      <vt:lpstr>Changing the Name</vt:lpstr>
      <vt:lpstr>Changing the Name</vt:lpstr>
      <vt:lpstr>Interacting with the Client</vt:lpstr>
      <vt:lpstr>Interacting with the Client</vt:lpstr>
      <vt:lpstr>Serving Static Files</vt:lpstr>
      <vt:lpstr>Create an HTML Form</vt:lpstr>
      <vt:lpstr>HTML Forms</vt:lpstr>
      <vt:lpstr>Form Attributes</vt:lpstr>
      <vt:lpstr>Form Controls</vt:lpstr>
      <vt:lpstr>The name Attribute</vt:lpstr>
      <vt:lpstr>Submit Button</vt:lpstr>
      <vt:lpstr>Submit Button</vt:lpstr>
      <vt:lpstr>Test It Out</vt:lpstr>
      <vt:lpstr>Retrieving Form Information</vt:lpstr>
      <vt:lpstr>Ask the HttpServletRequest</vt:lpstr>
      <vt:lpstr>Modify the Response HTML</vt:lpstr>
      <vt:lpstr>Try It Out</vt:lpstr>
      <vt:lpstr>Copy Files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Applications</dc:title>
  <dc:creator>Stacy Read</dc:creator>
  <cp:lastModifiedBy>J Young</cp:lastModifiedBy>
  <cp:revision>105</cp:revision>
  <dcterms:created xsi:type="dcterms:W3CDTF">2019-08-24T16:16:30Z</dcterms:created>
  <dcterms:modified xsi:type="dcterms:W3CDTF">2019-08-28T19:57:16Z</dcterms:modified>
</cp:coreProperties>
</file>